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6" r:id="rId11"/>
    <p:sldId id="267" r:id="rId12"/>
    <p:sldId id="265" r:id="rId13"/>
    <p:sldId id="269" r:id="rId14"/>
    <p:sldId id="282" r:id="rId15"/>
    <p:sldId id="283" r:id="rId16"/>
    <p:sldId id="284" r:id="rId17"/>
    <p:sldId id="285" r:id="rId18"/>
    <p:sldId id="270" r:id="rId19"/>
    <p:sldId id="275" r:id="rId20"/>
    <p:sldId id="277" r:id="rId21"/>
    <p:sldId id="271" r:id="rId22"/>
    <p:sldId id="286" r:id="rId23"/>
    <p:sldId id="287" r:id="rId24"/>
    <p:sldId id="288" r:id="rId25"/>
    <p:sldId id="289" r:id="rId26"/>
    <p:sldId id="272" r:id="rId27"/>
    <p:sldId id="278" r:id="rId28"/>
    <p:sldId id="274" r:id="rId29"/>
    <p:sldId id="279" r:id="rId30"/>
    <p:sldId id="280" r:id="rId31"/>
    <p:sldId id="276" r:id="rId32"/>
    <p:sldId id="273" r:id="rId33"/>
    <p:sldId id="281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Lázaro Olea" initials="ELO" lastIdx="2" clrIdx="0">
    <p:extLst>
      <p:ext uri="{19B8F6BF-5375-455C-9EA6-DF929625EA0E}">
        <p15:presenceInfo xmlns:p15="http://schemas.microsoft.com/office/powerpoint/2012/main" userId="82e00fde8b7c4e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3425" autoAdjust="0"/>
  </p:normalViewPr>
  <p:slideViewPr>
    <p:cSldViewPr snapToGrid="0">
      <p:cViewPr>
        <p:scale>
          <a:sx n="66" d="100"/>
          <a:sy n="66" d="100"/>
        </p:scale>
        <p:origin x="152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FFA7-AA2F-4A41-9403-CABF70A9854C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C3D0E-3F99-4862-BFED-7A662A0F8C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00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dirty="0"/>
              <a:t>Siendo el </a:t>
            </a:r>
            <a:r>
              <a:rPr lang="es-MX" b="1" dirty="0"/>
              <a:t>escepticismo</a:t>
            </a:r>
            <a:r>
              <a:rPr lang="es-MX" dirty="0"/>
              <a:t> la actitud de </a:t>
            </a:r>
            <a:r>
              <a:rPr lang="es-MX" b="1" dirty="0"/>
              <a:t>desconfianza o duda </a:t>
            </a:r>
            <a:r>
              <a:rPr lang="es-MX" dirty="0"/>
              <a:t>que se manifiesta ante a la verdad o la eficacia de algo.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48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P.E. puede haber un mayor riesgo de fraude en aquella entidades que manejan flujo de dinero en efectivo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341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69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50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Realizar procedimientos de auditoría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sobre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determinados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saldos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contables y afirmaciones en relación con los cuales no se harían pruebas </a:t>
            </a: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ajuste de los tiempos y espacios de la realización de los procedimientos de auditoría </a:t>
            </a: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utilización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métodos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muestreo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aplicación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procedimientos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auditoría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diversas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ubicaciones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-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determinada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ubicación sin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previo</a:t>
            </a:r>
            <a:r>
              <a:rPr lang="es-E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aviso.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52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73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73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1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806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01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94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317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953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385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296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responsabilidades legales del auditor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varían de un país a otro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 en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determinadas circunstancias el deber de confidencialidad puede quedar invalidado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normativa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legal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tribunales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justicia.</a:t>
            </a:r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5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1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62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Ejemplos de otras personas de la entidad </a:t>
            </a: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operativo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directamente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proceso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</a:t>
            </a:r>
            <a:r>
              <a:rPr lang="es-ES" sz="18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financiera</a:t>
            </a: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Empleados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s-E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distintos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niveles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autoridad</a:t>
            </a: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Asesores</a:t>
            </a:r>
            <a:r>
              <a:rPr lang="es-ES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jurídicos</a:t>
            </a:r>
            <a:r>
              <a:rPr lang="es-ES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internos</a:t>
            </a:r>
          </a:p>
          <a:p>
            <a:r>
              <a:rPr lang="es-E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Empleados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participen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generación,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procesamiento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registro</a:t>
            </a:r>
            <a:r>
              <a:rPr lang="es-E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transaccio</a:t>
            </a:r>
            <a:r>
              <a:rPr lang="es-E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s-ES" sz="1800" spc="-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</a:t>
            </a:r>
            <a:r>
              <a:rPr lang="es-ES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complejas</a:t>
            </a:r>
            <a:r>
              <a:rPr lang="es-ES" sz="18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ES" sz="18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inusuales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13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76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81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factores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riesgo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fraude</a:t>
            </a:r>
            <a:r>
              <a:rPr lang="es-E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existencia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un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incentivo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elemento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presión para cometer fraude</a:t>
            </a:r>
            <a:endParaRPr lang="es-ES" sz="1800" spc="-3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percepción</a:t>
            </a:r>
            <a:r>
              <a:rPr lang="es-E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oportunidad</a:t>
            </a:r>
            <a:r>
              <a:rPr lang="es-E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cometer</a:t>
            </a:r>
            <a:r>
              <a:rPr lang="es-ES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fraude</a:t>
            </a:r>
            <a:endParaRPr lang="es-ES" sz="1800" spc="-3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capacidad</a:t>
            </a:r>
            <a:r>
              <a:rPr lang="es-E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racionalizar</a:t>
            </a:r>
            <a:r>
              <a:rPr lang="es-E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acción</a:t>
            </a:r>
            <a:r>
              <a:rPr lang="es-ES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fraudulenta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65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C3D0E-3F99-4862-BFED-7A662A0F8C4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71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8A8EF-F00A-F194-AA8C-22777910B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2F02F1-AB34-EA5D-FE83-323150460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DBF7EF-216C-49B4-2339-3F6B62DB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D1E436-3E17-E559-10F4-64D903E5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94B52E-B0C0-2AE1-1C22-EA1C7C0F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5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CBCBD-2313-46C4-C296-B062C634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9FCEF-90DA-C40A-759F-D4E5409F2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42A3C-C126-EB4F-323A-9528E877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AA9D8-648F-9694-E239-B2BA463F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14792-C5C1-E9AE-78E8-A4D6BBAE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07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09442F-BE9A-C871-827C-87398FA61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8EE5B6-1CC4-AE2A-9E1B-4677BD83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512DC-4E96-99A8-9D60-D8BA470E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911AB-0BCC-F184-8FDA-72BD151B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05BA9-0BCB-4EE2-F83A-F1D796FE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6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F0095-B6EB-D669-8DBE-608CE47C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66EE6-0B89-4CA4-FF95-1532BF10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1D829-38DA-5AD2-2E4E-9C6E0B61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77AB6-618D-E36E-6D9A-A3E411DA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595251-B525-868A-9418-3E9AB1C8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12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14965-3217-A07C-638E-14756B0F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93DDAA-1319-8A08-69CC-51D2F52C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7B824D-8385-B28E-A4CA-CE683503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E198A-CC1B-196C-84D9-9D44A8F7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2DF02-2543-F923-7B3D-6DA96F50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78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86447-10D2-2A96-CAD7-41AADFB2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37A1A-9650-8CE1-AB08-D1EAA20D9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5096D-6B4F-3F8B-B99F-8C445D7A4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2EB345-CAC9-0187-F4BF-CD087EF0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ACCB5B-4193-4058-EC9A-94C1846B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2AE105-3D75-A14D-213B-A3200171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88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91CA7-8FAD-0514-1EDD-5AF07D4A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D76898-B4C5-E515-88EE-D0CC312CE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12903D-B307-CB51-032B-402AE3BC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966FDB-02FB-ADBF-4EB2-BF695DBE6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23A6D6-3B55-A1FF-F4E0-B9C35F259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487729-0135-A291-5E41-5F5565ED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F9547F-D991-366D-95CB-F0423739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19EF5D-9572-E88C-711C-9E35E89A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61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E385-F263-CDB8-05D9-E4E04D68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4AFA5A-3863-74DF-E4EE-52E22672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79CCB4-94DE-3F1E-2B75-48023093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D63546-89ED-E82D-5841-DC6F7781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54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40057A-C9C2-5292-308B-0919605C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28B5A8-8BE3-D4F9-37B8-EF3C16B4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790357-23C9-2572-1E16-9FA9A7F5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06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36316-2E1A-1D30-1350-48B02596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F3CBD-F7F2-9EBA-D091-F903A2DD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C7838D-D466-EA34-DC39-AB2C3D7A0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48B6B-18F4-FD79-327A-55A4DCED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32D96-97CB-34EB-8E7A-C30CEC6E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BE898C-EC2A-EFDF-4694-F4B0D8E0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9F7C9-8F2D-254E-A7CB-70F24FDC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144E8A-D1A4-5577-C66C-C6016B69C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7DB8C8-FFDB-22EF-6342-249261686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2B196E-6735-3F4E-C49F-E981C397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12F998-9DF5-98A4-E2E2-45EFDE7E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13907-5E0F-4C5B-DA15-6CDB4BBA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4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85ACC5-888F-DEC7-C7B5-99C09F85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58050-5D02-C470-4D81-E70DB4D8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E30B12-5F64-F608-D939-B26833389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C5BD-7B9A-4F00-B99B-C60FB65EDD78}" type="datetimeFigureOut">
              <a:rPr lang="es-MX" smtClean="0"/>
              <a:t>21/06/2022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14627-19EB-6128-6413-53173397C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DC95A0-7370-1D44-C363-58BC1B228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4DA9-1FE7-477B-BFB6-7A920E8402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4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9.xml"/><Relationship Id="rId7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76F7F-D6BE-0B7C-C199-BFFEAA663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838" y="1138583"/>
            <a:ext cx="7676321" cy="2387600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NORMA INTERNACIONAL DE AUDITORÍA 240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910A23-3F7A-A789-AFB4-57A662D2A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867081"/>
            <a:ext cx="6858000" cy="1655762"/>
          </a:xfrm>
        </p:spPr>
        <p:txBody>
          <a:bodyPr>
            <a:norm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DEL AUDITOR EN LA AUDITORIÍA DE ESTADOS FINANCIEROS CON RESPECTO AL FRAUDE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9EEE41-8124-3CFA-64F4-C13012972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11" y="-362816"/>
            <a:ext cx="3356671" cy="2522754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452B293-D0F1-F595-AAFC-954AC3C1CFA0}"/>
              </a:ext>
            </a:extLst>
          </p:cNvPr>
          <p:cNvSpPr txBox="1">
            <a:spLocks/>
          </p:cNvSpPr>
          <p:nvPr/>
        </p:nvSpPr>
        <p:spPr>
          <a:xfrm>
            <a:off x="5128590" y="6394933"/>
            <a:ext cx="4171121" cy="320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VICTORIANO WENCES REAL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856D73-95F1-0876-6E34-17E7C2BD5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2" y="-612588"/>
            <a:ext cx="4021342" cy="30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8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4" y="369293"/>
            <a:ext cx="6930887" cy="56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ESCEPTICISMO PROFESIONAL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844062" y="1408136"/>
            <a:ext cx="7702061" cy="387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Además, cuando el auditor identifique condiciones que le lleven a pensar que un documento puede no ser auténtico, o que los términos de un documento se han modificado y que ese hecho no le ha sido revelado, existen posibles procedimientos para investigarlo con más detalle:</a:t>
            </a:r>
          </a:p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endParaRPr lang="es-MX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70255" marR="75565" indent="-342900" algn="ctr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confirmación directa con terceros.</a:t>
            </a:r>
          </a:p>
          <a:p>
            <a:pPr marL="770255" marR="75565" indent="-342900" algn="ctr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utilización de un experto para que valore la autenticidad del documento.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3A6310-CAFC-A155-9037-EBD378262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0" y="-180506"/>
            <a:ext cx="1643268" cy="16657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99F6837-0938-B5C7-B7D2-AD89C35B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8316" y="4826732"/>
            <a:ext cx="2052760" cy="1851150"/>
          </a:xfrm>
          <a:prstGeom prst="rect">
            <a:avLst/>
          </a:prstGeom>
        </p:spPr>
      </p:pic>
      <p:sp>
        <p:nvSpPr>
          <p:cNvPr id="8" name="Botón de acción: ir a inicio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24B3010-D0D3-81E2-B683-D9DE7AF9ABAE}"/>
              </a:ext>
            </a:extLst>
          </p:cNvPr>
          <p:cNvSpPr/>
          <p:nvPr/>
        </p:nvSpPr>
        <p:spPr>
          <a:xfrm>
            <a:off x="139700" y="6184900"/>
            <a:ext cx="685800" cy="5842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C86354-B5A2-B684-EFB1-75ECE9AB0975}"/>
              </a:ext>
            </a:extLst>
          </p:cNvPr>
          <p:cNvSpPr/>
          <p:nvPr/>
        </p:nvSpPr>
        <p:spPr>
          <a:xfrm>
            <a:off x="374918" y="36929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40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DISCUSIÓN ENTRE LOS MIEMBROS DEL EQUIPO DEL  ENCARGO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569843" y="1487569"/>
            <a:ext cx="8008100" cy="425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tipo de interacción permite observar el grado de exposición de los estados financieros de la entidad a incorrecciones materiales. Además de que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endParaRPr lang="es-MX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permite al auditor analizar si el equipo a cargo aplicará determinados procedimientos de la auditoría.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determinar el modo en que se compartirán los resultados de los procedimientos de la auditoría entre los miembros del equipo a cargo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650A2-B7E7-5512-0F36-229A6A61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1" y="-178208"/>
            <a:ext cx="1643269" cy="16657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4A7E128-2452-BFA1-6B12-50631AC8FEBA}"/>
              </a:ext>
            </a:extLst>
          </p:cNvPr>
          <p:cNvSpPr/>
          <p:nvPr/>
        </p:nvSpPr>
        <p:spPr>
          <a:xfrm>
            <a:off x="374918" y="36929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651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2BC8AA-1552-E390-4B76-931FE7FC15DA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DISCUSIÓN ENTRE LOS MIEMBROS DEL EQUIPO DEL  ENCARGO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D3C0B3-AB52-4FBC-45D5-08AB88882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1" y="-178208"/>
            <a:ext cx="1643269" cy="16657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D43A3F-0B8B-DEB6-6EA6-9E04612F8CCE}"/>
              </a:ext>
            </a:extLst>
          </p:cNvPr>
          <p:cNvSpPr txBox="1"/>
          <p:nvPr/>
        </p:nvSpPr>
        <p:spPr>
          <a:xfrm>
            <a:off x="5589783" y="2598860"/>
            <a:ext cx="2935839" cy="82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 algn="ctr">
              <a:lnSpc>
                <a:spcPct val="103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Intercambio de ideas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CCF7C-B469-FB43-CD2D-F055F64D7916}"/>
              </a:ext>
            </a:extLst>
          </p:cNvPr>
          <p:cNvSpPr txBox="1"/>
          <p:nvPr/>
        </p:nvSpPr>
        <p:spPr>
          <a:xfrm>
            <a:off x="860267" y="1188912"/>
            <a:ext cx="3931265" cy="121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 algn="ctr">
              <a:lnSpc>
                <a:spcPct val="103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Consideración de circunstancias indicativas de manipulación de resultados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6F17AC-2EB6-1C33-F898-DFD3C76BB8B3}"/>
              </a:ext>
            </a:extLst>
          </p:cNvPr>
          <p:cNvSpPr txBox="1"/>
          <p:nvPr/>
        </p:nvSpPr>
        <p:spPr>
          <a:xfrm>
            <a:off x="4022971" y="1309439"/>
            <a:ext cx="3644654" cy="83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 algn="ctr">
              <a:lnSpc>
                <a:spcPct val="103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Factores externos e internos conocidos que afecten a la entidad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DADB96-7F21-333D-65C7-7B850198664B}"/>
              </a:ext>
            </a:extLst>
          </p:cNvPr>
          <p:cNvSpPr txBox="1"/>
          <p:nvPr/>
        </p:nvSpPr>
        <p:spPr>
          <a:xfrm>
            <a:off x="-506595" y="3977463"/>
            <a:ext cx="3604422" cy="207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 algn="ctr">
              <a:lnSpc>
                <a:spcPct val="103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Participación de la dirección en la supervisión de los empleados que tienen acceso al efectivo o a otros activos susceptibles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FE583A-5BA1-B1C6-ECA6-9D675B7E08FE}"/>
              </a:ext>
            </a:extLst>
          </p:cNvPr>
          <p:cNvSpPr txBox="1"/>
          <p:nvPr/>
        </p:nvSpPr>
        <p:spPr>
          <a:xfrm>
            <a:off x="5636648" y="3982420"/>
            <a:ext cx="3384907" cy="15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>
              <a:lnSpc>
                <a:spcPct val="103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Cambio inusual o inexplicado en el comporta- miento o en el estilo de vida de los miembros de la dirección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FD348F-17E2-BB15-7CE0-26E3308FBD27}"/>
              </a:ext>
            </a:extLst>
          </p:cNvPr>
          <p:cNvSpPr txBox="1"/>
          <p:nvPr/>
        </p:nvSpPr>
        <p:spPr>
          <a:xfrm>
            <a:off x="1427980" y="5579652"/>
            <a:ext cx="3111657" cy="121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 algn="ctr">
              <a:lnSpc>
                <a:spcPct val="103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Mantener un estado mental adecuado durante toda la auditoría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B1AF19-98EE-F896-4F00-6B109A3732D7}"/>
              </a:ext>
            </a:extLst>
          </p:cNvPr>
          <p:cNvSpPr txBox="1"/>
          <p:nvPr/>
        </p:nvSpPr>
        <p:spPr>
          <a:xfrm>
            <a:off x="4033955" y="5737117"/>
            <a:ext cx="3111657" cy="92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>
              <a:lnSpc>
                <a:spcPct val="103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Consideración de los procedimientos de auditoría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7316B3-2E0E-A341-98F6-C86A83368D9D}"/>
              </a:ext>
            </a:extLst>
          </p:cNvPr>
          <p:cNvSpPr txBox="1"/>
          <p:nvPr/>
        </p:nvSpPr>
        <p:spPr>
          <a:xfrm>
            <a:off x="-390525" y="2542755"/>
            <a:ext cx="3295857" cy="121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 algn="ctr">
              <a:lnSpc>
                <a:spcPct val="103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Denuncia de fraude de la que tenga conocimiento el auditor.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4BBA5983-C383-FA2E-9D0A-8033E967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9409" y="2217810"/>
            <a:ext cx="3519307" cy="3519307"/>
          </a:xfrm>
          <a:prstGeom prst="rect">
            <a:avLst/>
          </a:prstGeom>
        </p:spPr>
      </p:pic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B32844D1-2E94-26BA-18C3-40252A84130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81590" y="2015026"/>
            <a:ext cx="607475" cy="389591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7644B491-8E6A-79FB-A8B0-0363D23FFE69}"/>
              </a:ext>
            </a:extLst>
          </p:cNvPr>
          <p:cNvCxnSpPr>
            <a:cxnSpLocks/>
          </p:cNvCxnSpPr>
          <p:nvPr/>
        </p:nvCxnSpPr>
        <p:spPr>
          <a:xfrm flipV="1">
            <a:off x="6241130" y="3043123"/>
            <a:ext cx="558867" cy="178951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1F70380F-8700-928D-0688-35FE8F767DDF}"/>
              </a:ext>
            </a:extLst>
          </p:cNvPr>
          <p:cNvCxnSpPr>
            <a:cxnSpLocks/>
          </p:cNvCxnSpPr>
          <p:nvPr/>
        </p:nvCxnSpPr>
        <p:spPr>
          <a:xfrm flipV="1">
            <a:off x="6089282" y="4833988"/>
            <a:ext cx="558867" cy="178951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9CDC534B-290A-2D6E-983C-65426211EC9B}"/>
              </a:ext>
            </a:extLst>
          </p:cNvPr>
          <p:cNvCxnSpPr>
            <a:cxnSpLocks/>
          </p:cNvCxnSpPr>
          <p:nvPr/>
        </p:nvCxnSpPr>
        <p:spPr>
          <a:xfrm rot="5400000">
            <a:off x="5334332" y="5486667"/>
            <a:ext cx="302024" cy="2717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C9739AC9-DCA7-B1FD-16C1-F253FE77A386}"/>
              </a:ext>
            </a:extLst>
          </p:cNvPr>
          <p:cNvCxnSpPr>
            <a:cxnSpLocks/>
          </p:cNvCxnSpPr>
          <p:nvPr/>
        </p:nvCxnSpPr>
        <p:spPr>
          <a:xfrm rot="5400000">
            <a:off x="3199409" y="5382222"/>
            <a:ext cx="302024" cy="2717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14E69112-9464-4E20-9FE6-4D792E2C3A74}"/>
              </a:ext>
            </a:extLst>
          </p:cNvPr>
          <p:cNvCxnSpPr>
            <a:cxnSpLocks/>
          </p:cNvCxnSpPr>
          <p:nvPr/>
        </p:nvCxnSpPr>
        <p:spPr>
          <a:xfrm>
            <a:off x="2475167" y="4455029"/>
            <a:ext cx="558867" cy="2483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3646AE6A-AD31-6E75-B1CB-A7C7D1EC86BD}"/>
              </a:ext>
            </a:extLst>
          </p:cNvPr>
          <p:cNvCxnSpPr>
            <a:cxnSpLocks/>
          </p:cNvCxnSpPr>
          <p:nvPr/>
        </p:nvCxnSpPr>
        <p:spPr>
          <a:xfrm>
            <a:off x="2538960" y="2866661"/>
            <a:ext cx="558867" cy="2483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3A81A134-C4DC-C792-6FEE-12CCB69158D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10000" y="1877524"/>
            <a:ext cx="459387" cy="3457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otón de acción: ir a inicio 4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D0FE681-40AE-43E7-FFFB-AD855EB4338D}"/>
              </a:ext>
            </a:extLst>
          </p:cNvPr>
          <p:cNvSpPr/>
          <p:nvPr/>
        </p:nvSpPr>
        <p:spPr>
          <a:xfrm>
            <a:off x="139700" y="6184900"/>
            <a:ext cx="685800" cy="5842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A12377B-23BC-D764-3B41-93E451492122}"/>
              </a:ext>
            </a:extLst>
          </p:cNvPr>
          <p:cNvSpPr/>
          <p:nvPr/>
        </p:nvSpPr>
        <p:spPr>
          <a:xfrm>
            <a:off x="374918" y="36929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063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valoración del riesgo y actividades relacionadas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414930" y="3287939"/>
            <a:ext cx="8008100" cy="1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Dependiendo del tipo de entidad será la frecuencia y formalidad de las valoraciones detalladas que esta realice, las cuales se convierten en un indicativo sobre la importancia que 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da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dirección al control interno de la entidad.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192AB-D393-189C-6335-D6B36605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9" y="-385778"/>
            <a:ext cx="1848032" cy="18733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47C799-D31E-DD26-28FD-53E40FC97D7B}"/>
              </a:ext>
            </a:extLst>
          </p:cNvPr>
          <p:cNvSpPr txBox="1"/>
          <p:nvPr/>
        </p:nvSpPr>
        <p:spPr>
          <a:xfrm>
            <a:off x="849085" y="1761428"/>
            <a:ext cx="7445829" cy="12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dirección asume la responsabilidad del control interno de la entidad y de la preparación de sus estados financieros</a:t>
            </a:r>
            <a:endParaRPr lang="es-MX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AE72D0D-D912-BD11-463A-E66B54247E47}"/>
              </a:ext>
            </a:extLst>
          </p:cNvPr>
          <p:cNvSpPr/>
          <p:nvPr/>
        </p:nvSpPr>
        <p:spPr>
          <a:xfrm>
            <a:off x="0" y="1010653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B52A5F-07CD-66BF-A446-88016FA0F256}"/>
              </a:ext>
            </a:extLst>
          </p:cNvPr>
          <p:cNvSpPr txBox="1"/>
          <p:nvPr/>
        </p:nvSpPr>
        <p:spPr>
          <a:xfrm rot="16200000">
            <a:off x="-2411714" y="3488977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Indagaciones</a:t>
            </a:r>
            <a:r>
              <a:rPr lang="es-ES" sz="1800" i="1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</a:t>
            </a:r>
            <a:r>
              <a:rPr lang="es-ES" sz="1800" i="1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s-ES" sz="1800" i="1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dirección</a:t>
            </a:r>
            <a:endParaRPr lang="es-MX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6949628-90CD-C3A5-A0BA-1E5768529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4437" y="4937385"/>
            <a:ext cx="4881563" cy="19206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EDD3DFE-E0D5-61F9-B564-ED9E7E8C408B}"/>
              </a:ext>
            </a:extLst>
          </p:cNvPr>
          <p:cNvSpPr/>
          <p:nvPr/>
        </p:nvSpPr>
        <p:spPr>
          <a:xfrm>
            <a:off x="374918" y="282209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875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valoración del riesgo y actividades relacionadas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646332" y="1928100"/>
            <a:ext cx="8008100" cy="349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just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indagaciones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realice el auditor pueden proporcionar información útil con respecto a los riesgos de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incorrección material en los estados financieros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entidad, sin embargo, dichas indagaciones son inútiles frente 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fraudes cometidos por la dirección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por lo que la indagación entre otras personas de la entidad puede dar a dichas personas la oportunidad de transmitir al auditor información que, de otro modo, no sería transmitida.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192AB-D393-189C-6335-D6B36605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9" y="-385778"/>
            <a:ext cx="1848032" cy="18733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E72D0D-D912-BD11-463A-E66B54247E47}"/>
              </a:ext>
            </a:extLst>
          </p:cNvPr>
          <p:cNvSpPr/>
          <p:nvPr/>
        </p:nvSpPr>
        <p:spPr>
          <a:xfrm>
            <a:off x="0" y="1010653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B52A5F-07CD-66BF-A446-88016FA0F256}"/>
              </a:ext>
            </a:extLst>
          </p:cNvPr>
          <p:cNvSpPr txBox="1"/>
          <p:nvPr/>
        </p:nvSpPr>
        <p:spPr>
          <a:xfrm rot="16200000">
            <a:off x="-2176335" y="3564844"/>
            <a:ext cx="489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Indagaciones ante la dirección y ante otras personas de la entidad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EFF825B-9E0D-D889-2622-66BE929A11E3}"/>
              </a:ext>
            </a:extLst>
          </p:cNvPr>
          <p:cNvSpPr/>
          <p:nvPr/>
        </p:nvSpPr>
        <p:spPr>
          <a:xfrm>
            <a:off x="374918" y="26769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98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valoración del riesgo y actividades relacionadas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620721" y="1487569"/>
            <a:ext cx="8008100" cy="349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just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responsables del gobierno de la entidad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supervisan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los sistemas de la entidad destinados al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seguimiento de riesgos, el control financiero y el cumplimiento de la normativa legal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Toda la información recabada por la auditoría expone el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grado de vulnerabilidad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entidad frente a un fraude de la dirección, la adecuación de los controles internos al riesgo de fraude y de la competencia e integridad de la dirección.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192AB-D393-189C-6335-D6B36605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9" y="-385778"/>
            <a:ext cx="1848032" cy="18733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E72D0D-D912-BD11-463A-E66B54247E47}"/>
              </a:ext>
            </a:extLst>
          </p:cNvPr>
          <p:cNvSpPr/>
          <p:nvPr/>
        </p:nvSpPr>
        <p:spPr>
          <a:xfrm>
            <a:off x="0" y="1010653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B52A5F-07CD-66BF-A446-88016FA0F256}"/>
              </a:ext>
            </a:extLst>
          </p:cNvPr>
          <p:cNvSpPr txBox="1"/>
          <p:nvPr/>
        </p:nvSpPr>
        <p:spPr>
          <a:xfrm rot="16200000">
            <a:off x="-2176335" y="3564844"/>
            <a:ext cx="489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Conocimiento de la supervisión ejercida por los responsables del gobierno de la entidad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Botón de acción: ir a inicio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CFCA686-5359-7EA4-F7E2-CDFE758C4EC4}"/>
              </a:ext>
            </a:extLst>
          </p:cNvPr>
          <p:cNvSpPr/>
          <p:nvPr/>
        </p:nvSpPr>
        <p:spPr>
          <a:xfrm>
            <a:off x="660385" y="6195984"/>
            <a:ext cx="685800" cy="5842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F1AEB0F-4AF6-5B3B-50AF-B2372534D697}"/>
              </a:ext>
            </a:extLst>
          </p:cNvPr>
          <p:cNvSpPr/>
          <p:nvPr/>
        </p:nvSpPr>
        <p:spPr>
          <a:xfrm>
            <a:off x="374918" y="26769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826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valoración del riesgo y actividades relacionadas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646332" y="1928100"/>
            <a:ext cx="8008100" cy="12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just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discusión entre los miembros del equipo puede proporcionar información útil para la identificación de riesgos incorrección material debida a fraude.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192AB-D393-189C-6335-D6B36605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9" y="-385778"/>
            <a:ext cx="1848032" cy="18733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E72D0D-D912-BD11-463A-E66B54247E47}"/>
              </a:ext>
            </a:extLst>
          </p:cNvPr>
          <p:cNvSpPr/>
          <p:nvPr/>
        </p:nvSpPr>
        <p:spPr>
          <a:xfrm>
            <a:off x="0" y="1010653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B52A5F-07CD-66BF-A446-88016FA0F256}"/>
              </a:ext>
            </a:extLst>
          </p:cNvPr>
          <p:cNvSpPr txBox="1"/>
          <p:nvPr/>
        </p:nvSpPr>
        <p:spPr>
          <a:xfrm rot="16200000">
            <a:off x="-2176335" y="3703343"/>
            <a:ext cx="48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Consideración de otra información 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20C7D98-876D-1079-ED41-63484D81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0586" y="3429000"/>
            <a:ext cx="3362827" cy="317525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DE161CE-1BC7-2982-B687-9FCBEB127082}"/>
              </a:ext>
            </a:extLst>
          </p:cNvPr>
          <p:cNvSpPr/>
          <p:nvPr/>
        </p:nvSpPr>
        <p:spPr>
          <a:xfrm>
            <a:off x="374918" y="26769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238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78531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valoración del riesgo y actividades relacionadas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620721" y="2824732"/>
            <a:ext cx="8008100" cy="158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just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auditor puede identificar factores de riesgo de fraude, sin embargo, la determinación de si existen o no dichos factores de riesgo exige la aplicación del juicio profesional del auditor.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192AB-D393-189C-6335-D6B36605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9" y="-385778"/>
            <a:ext cx="1848032" cy="18733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E72D0D-D912-BD11-463A-E66B54247E47}"/>
              </a:ext>
            </a:extLst>
          </p:cNvPr>
          <p:cNvSpPr/>
          <p:nvPr/>
        </p:nvSpPr>
        <p:spPr>
          <a:xfrm>
            <a:off x="0" y="1010653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B52A5F-07CD-66BF-A446-88016FA0F256}"/>
              </a:ext>
            </a:extLst>
          </p:cNvPr>
          <p:cNvSpPr txBox="1"/>
          <p:nvPr/>
        </p:nvSpPr>
        <p:spPr>
          <a:xfrm rot="16200000">
            <a:off x="-2176335" y="3564844"/>
            <a:ext cx="489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 los factores de</a:t>
            </a:r>
          </a:p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riesgo de fraude 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5D94EF-0C3D-796B-F95A-A04F3895EA81}"/>
              </a:ext>
            </a:extLst>
          </p:cNvPr>
          <p:cNvSpPr txBox="1"/>
          <p:nvPr/>
        </p:nvSpPr>
        <p:spPr>
          <a:xfrm>
            <a:off x="849085" y="1681218"/>
            <a:ext cx="7445829" cy="82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hecho de que el fraude generalmente se oculte puede hacer muy difícil su detección</a:t>
            </a:r>
          </a:p>
        </p:txBody>
      </p:sp>
      <p:sp>
        <p:nvSpPr>
          <p:cNvPr id="8" name="Botón de acción: ir a inicio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CD7F7C-2530-1353-2AAA-676AA9A1CB48}"/>
              </a:ext>
            </a:extLst>
          </p:cNvPr>
          <p:cNvSpPr/>
          <p:nvPr/>
        </p:nvSpPr>
        <p:spPr>
          <a:xfrm>
            <a:off x="660385" y="6195984"/>
            <a:ext cx="685800" cy="5842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0A3501F-A17C-F895-9671-332A270CB85A}"/>
              </a:ext>
            </a:extLst>
          </p:cNvPr>
          <p:cNvSpPr/>
          <p:nvPr/>
        </p:nvSpPr>
        <p:spPr>
          <a:xfrm>
            <a:off x="374918" y="267695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628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5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y valoración de los riesgos de incorrección material debida a fraude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408293" y="1994760"/>
            <a:ext cx="8327414" cy="171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incorrecciones materiales están relacionadas con el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reconocimiento de ingresos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suelen tener su origen en una </a:t>
            </a:r>
            <a:r>
              <a:rPr lang="es-MX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sobrevaloración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s-MX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infravaloración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los mismos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11805-B373-4EB4-AF55-0FE9D591F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7" y="-178209"/>
            <a:ext cx="1643267" cy="16657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9DDBA5-27DA-24DC-DE64-52533AC23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5" y="3511640"/>
            <a:ext cx="3269343" cy="326934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B5BF672-9CC6-3A9B-53BC-9EB07B8532F3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972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5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y valoración de los riesgos de incorrección material debida a fraude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11805-B373-4EB4-AF55-0FE9D591F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7" y="-178209"/>
            <a:ext cx="1643267" cy="16657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BAA0E2-EFD9-9972-B4E0-8CA86CB1A720}"/>
              </a:ext>
            </a:extLst>
          </p:cNvPr>
          <p:cNvSpPr txBox="1"/>
          <p:nvPr/>
        </p:nvSpPr>
        <p:spPr>
          <a:xfrm>
            <a:off x="802072" y="2063882"/>
            <a:ext cx="7413014" cy="12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255" marR="75565" indent="-342900" algn="just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riesgos de fraude en el reconocimiento de ingresos pueden ser mayores en unas entidades que en otras.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672AA5E-51E5-C8E2-ECB8-B9872835B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5157" y="3991429"/>
            <a:ext cx="4385916" cy="251822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DC5B503-6E5B-2278-37AC-16FB704B75F5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2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E16EA-4E78-E95D-BCD5-1FD596A52E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07924" y="-246742"/>
            <a:ext cx="4982818" cy="1741970"/>
          </a:xfrm>
        </p:spPr>
        <p:txBody>
          <a:bodyPr>
            <a:normAutofit/>
          </a:bodyPr>
          <a:lstStyle/>
          <a:p>
            <a:pPr algn="ctr"/>
            <a:r>
              <a:rPr lang="es-MX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FRAUDE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A3FCD0-213D-0904-5100-14B32F5AA301}"/>
              </a:ext>
            </a:extLst>
          </p:cNvPr>
          <p:cNvSpPr txBox="1"/>
          <p:nvPr/>
        </p:nvSpPr>
        <p:spPr>
          <a:xfrm>
            <a:off x="1551349" y="1272476"/>
            <a:ext cx="7573618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error </a:t>
            </a:r>
            <a:r>
              <a:rPr lang="es-MX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intencional</a:t>
            </a: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la esencia del f</a:t>
            </a:r>
            <a:r>
              <a:rPr lang="es-MX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raude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56F276-ED49-CC9D-9179-6CE57370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2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0110A6-9715-F689-71D0-BAA5DAD796CA}"/>
              </a:ext>
            </a:extLst>
          </p:cNvPr>
          <p:cNvSpPr txBox="1"/>
          <p:nvPr/>
        </p:nvSpPr>
        <p:spPr>
          <a:xfrm>
            <a:off x="569843" y="117995"/>
            <a:ext cx="8574157" cy="15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y valoración de los riesgos de incorrección material debida a fraude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025039-485E-CC07-CF1F-078D689B0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7" y="-178209"/>
            <a:ext cx="1643267" cy="16657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6596A3-9561-5383-2AC6-75149725969A}"/>
              </a:ext>
            </a:extLst>
          </p:cNvPr>
          <p:cNvSpPr txBox="1"/>
          <p:nvPr/>
        </p:nvSpPr>
        <p:spPr>
          <a:xfrm>
            <a:off x="849085" y="1994760"/>
            <a:ext cx="7445829" cy="349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CONOCIMIENTO DE LOS CORRESPONDIENTES CONTROLES DE LA ENTIDAD</a:t>
            </a:r>
          </a:p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endParaRPr lang="es-MX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70255" marR="75565" indent="-342900" algn="ctr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 importante que el auditor obtenga conocimiento de los controles que la dirección ha diseñado, implementado y mantenido para prevenir y detectar el fraude.</a:t>
            </a:r>
          </a:p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2BD61B9-FAA7-A521-C51F-275F4B3F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4446" y="5215476"/>
            <a:ext cx="1178754" cy="156669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B81B10C-4744-8DE2-1191-067B50F08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60133">
            <a:off x="4973637" y="5291303"/>
            <a:ext cx="1642505" cy="1566697"/>
          </a:xfrm>
          <a:prstGeom prst="rect">
            <a:avLst/>
          </a:prstGeom>
        </p:spPr>
      </p:pic>
      <p:sp>
        <p:nvSpPr>
          <p:cNvPr id="11" name="Botón de acción: ir a inicio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F56A91E-C836-E7CD-329C-9FC05DC74C82}"/>
              </a:ext>
            </a:extLst>
          </p:cNvPr>
          <p:cNvSpPr/>
          <p:nvPr/>
        </p:nvSpPr>
        <p:spPr>
          <a:xfrm>
            <a:off x="139700" y="6184900"/>
            <a:ext cx="685800" cy="5842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F3E5B9-B832-9CC2-03E6-A32F16203177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346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a los riesgos valorados de incorrección material debida a fraude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388223-8BC1-A009-A1F8-00EDC611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8" y="-245211"/>
            <a:ext cx="1775461" cy="17997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9D3F7BF-06BA-FF23-EAF8-019582B71711}"/>
              </a:ext>
            </a:extLst>
          </p:cNvPr>
          <p:cNvSpPr/>
          <p:nvPr/>
        </p:nvSpPr>
        <p:spPr>
          <a:xfrm>
            <a:off x="0" y="1191366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4149-63CF-0D77-7569-0CB59E6F631E}"/>
              </a:ext>
            </a:extLst>
          </p:cNvPr>
          <p:cNvSpPr txBox="1"/>
          <p:nvPr/>
        </p:nvSpPr>
        <p:spPr>
          <a:xfrm rot="16200000">
            <a:off x="-2176335" y="3884056"/>
            <a:ext cx="48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Respuestas de carácter global 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11D59-9F0C-0265-5F64-541561DC343B}"/>
              </a:ext>
            </a:extLst>
          </p:cNvPr>
          <p:cNvSpPr txBox="1"/>
          <p:nvPr/>
        </p:nvSpPr>
        <p:spPr>
          <a:xfrm>
            <a:off x="657464" y="1529413"/>
            <a:ext cx="8008100" cy="507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respuestas de carácter global para accionar frente a los riesgos valorados de incorrección material debida a fraude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están sujetas a un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escepticismo profesional acentuado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en el que se debe de reflejar: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Una mayor sensibilidad al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seleccionar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la naturaleza y extensión de la documentación a examinar y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 mayor reconocimiento de la necesidad de </a:t>
            </a:r>
            <a:r>
              <a:rPr lang="es-MX" sz="2600" b="1" dirty="0">
                <a:latin typeface="Arial" panose="020B0604020202020204" pitchFamily="34" charset="0"/>
                <a:cs typeface="Arial" panose="020B0604020202020204" pitchFamily="34" charset="0"/>
              </a:rPr>
              <a:t>corroborar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las explicaciones o las manifestaciones de la dirección sobre cuestiones consideradas materiales.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D97086D-D9C4-A172-DBAA-7EAA5EEACB74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263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a los riesgos valorados de incorrección material debida a fraude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388223-8BC1-A009-A1F8-00EDC611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8" y="-245211"/>
            <a:ext cx="1775461" cy="17997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9D3F7BF-06BA-FF23-EAF8-019582B71711}"/>
              </a:ext>
            </a:extLst>
          </p:cNvPr>
          <p:cNvSpPr/>
          <p:nvPr/>
        </p:nvSpPr>
        <p:spPr>
          <a:xfrm>
            <a:off x="0" y="1191366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4149-63CF-0D77-7569-0CB59E6F631E}"/>
              </a:ext>
            </a:extLst>
          </p:cNvPr>
          <p:cNvSpPr txBox="1"/>
          <p:nvPr/>
        </p:nvSpPr>
        <p:spPr>
          <a:xfrm rot="16200000">
            <a:off x="-2176335" y="3884056"/>
            <a:ext cx="48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Asignación y supervisión del personal 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11D59-9F0C-0265-5F64-541561DC343B}"/>
              </a:ext>
            </a:extLst>
          </p:cNvPr>
          <p:cNvSpPr txBox="1"/>
          <p:nvPr/>
        </p:nvSpPr>
        <p:spPr>
          <a:xfrm>
            <a:off x="657464" y="1529413"/>
            <a:ext cx="8008100" cy="349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forma de hacer frente a a los riesgos identificados de incorrección material debida a fraude es 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asignación adicional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otras personas con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cualificación y conocimientos especializados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con mayor experiencia.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endParaRPr lang="es-MX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alcance de la supervisión que realice el auditor reflejará la valoración por parte de este sobre el riesgo de incorrección material debida a fraude.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F55245-1BB7-D1EF-2AB0-8E6A0F0BCB8D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4721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a los riesgos valorados de incorrección material debida a fraude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388223-8BC1-A009-A1F8-00EDC611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8" y="-245211"/>
            <a:ext cx="1775461" cy="17997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9D3F7BF-06BA-FF23-EAF8-019582B71711}"/>
              </a:ext>
            </a:extLst>
          </p:cNvPr>
          <p:cNvSpPr/>
          <p:nvPr/>
        </p:nvSpPr>
        <p:spPr>
          <a:xfrm>
            <a:off x="0" y="1191366"/>
            <a:ext cx="569843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4149-63CF-0D77-7569-0CB59E6F631E}"/>
              </a:ext>
            </a:extLst>
          </p:cNvPr>
          <p:cNvSpPr txBox="1"/>
          <p:nvPr/>
        </p:nvSpPr>
        <p:spPr>
          <a:xfrm rot="16200000">
            <a:off x="-2176335" y="3745557"/>
            <a:ext cx="489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sz="1800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Imprevisibilidad en la selección de los procedimientos de auditoría </a:t>
            </a:r>
            <a:endParaRPr lang="es-MX" sz="1800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11D59-9F0C-0265-5F64-541561DC343B}"/>
              </a:ext>
            </a:extLst>
          </p:cNvPr>
          <p:cNvSpPr txBox="1"/>
          <p:nvPr/>
        </p:nvSpPr>
        <p:spPr>
          <a:xfrm>
            <a:off x="852871" y="1781567"/>
            <a:ext cx="8008100" cy="234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imprevisibilidad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conviert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en una herramienta fundamental en la realización y en la extensión de los procedimientos de auditoría que van a aplicarse dentro de la entidad, esto debido a que los encargados pueden estar más capacitados para </a:t>
            </a: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ocultar la información financiera fraudulenta.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0B8FC9-F62E-7F71-D678-05C27F961E75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6745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a los riesgos valorados de incorrección material debida a fraude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388223-8BC1-A009-A1F8-00EDC611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8" y="-245211"/>
            <a:ext cx="1775461" cy="17997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9D3F7BF-06BA-FF23-EAF8-019582B71711}"/>
              </a:ext>
            </a:extLst>
          </p:cNvPr>
          <p:cNvSpPr/>
          <p:nvPr/>
        </p:nvSpPr>
        <p:spPr>
          <a:xfrm>
            <a:off x="0" y="1191366"/>
            <a:ext cx="923331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4149-63CF-0D77-7569-0CB59E6F631E}"/>
              </a:ext>
            </a:extLst>
          </p:cNvPr>
          <p:cNvSpPr txBox="1"/>
          <p:nvPr/>
        </p:nvSpPr>
        <p:spPr>
          <a:xfrm rot="16200000">
            <a:off x="-1978045" y="3607057"/>
            <a:ext cx="489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auditoría que responden a riesgos valorados de incorrección material debida a fraude en las afirmaciones </a:t>
            </a:r>
            <a:endParaRPr lang="es-MX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11D59-9F0C-0265-5F64-541561DC343B}"/>
              </a:ext>
            </a:extLst>
          </p:cNvPr>
          <p:cNvSpPr txBox="1"/>
          <p:nvPr/>
        </p:nvSpPr>
        <p:spPr>
          <a:xfrm>
            <a:off x="923331" y="1459615"/>
            <a:ext cx="8008100" cy="1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respuestas del auditor frente a los riesgos valorados de incorrección material debida a fraude en las afirmaciones pueden incluir el cambio de la naturaleza, el momento de realización y la extensión de los procedimientos de auditoría </a:t>
            </a:r>
            <a:endParaRPr lang="es-MX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A29209-1081-D561-7F9C-FE7CFDEB2A6D}"/>
              </a:ext>
            </a:extLst>
          </p:cNvPr>
          <p:cNvSpPr txBox="1"/>
          <p:nvPr/>
        </p:nvSpPr>
        <p:spPr>
          <a:xfrm>
            <a:off x="852871" y="3518135"/>
            <a:ext cx="8008100" cy="349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Inspección física de activos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Ventas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Reconocimiento de ingresos y egresos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Contratos y sus vencimientos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Aumento de tamaño de muestra de la auditoría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Aplicación de procedimientos analíticos detallados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Pruebas más exhaustivas de transacciones electrónicas y archivos contables.</a:t>
            </a:r>
          </a:p>
          <a:p>
            <a:pPr marL="770255" marR="75565" indent="-342900">
              <a:lnSpc>
                <a:spcPct val="103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s-MX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354BE7A-6758-0DA4-0073-9A7AEFAB5EE4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435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17995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a los riesgos valorados de incorrección material debida a fraude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388223-8BC1-A009-A1F8-00EDC611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8" y="-245211"/>
            <a:ext cx="1775461" cy="17997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9D3F7BF-06BA-FF23-EAF8-019582B71711}"/>
              </a:ext>
            </a:extLst>
          </p:cNvPr>
          <p:cNvSpPr/>
          <p:nvPr/>
        </p:nvSpPr>
        <p:spPr>
          <a:xfrm>
            <a:off x="0" y="1191366"/>
            <a:ext cx="923331" cy="5325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24149-63CF-0D77-7569-0CB59E6F631E}"/>
              </a:ext>
            </a:extLst>
          </p:cNvPr>
          <p:cNvSpPr txBox="1"/>
          <p:nvPr/>
        </p:nvSpPr>
        <p:spPr>
          <a:xfrm rot="16200000">
            <a:off x="-1978045" y="3607057"/>
            <a:ext cx="489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10" algn="ctr"/>
            <a:r>
              <a:rPr lang="es-MX" i="1" kern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auditoría en respuesta a los riesgos relacionados con la elusión de controles por la dirección</a:t>
            </a:r>
            <a:endParaRPr lang="es-MX" kern="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A06EE1-BB24-F114-A284-B634900FC87E}"/>
              </a:ext>
            </a:extLst>
          </p:cNvPr>
          <p:cNvSpPr txBox="1"/>
          <p:nvPr/>
        </p:nvSpPr>
        <p:spPr>
          <a:xfrm>
            <a:off x="923331" y="1459615"/>
            <a:ext cx="8008100" cy="425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manipulación del registro indebido o no autorizado de asientos en el libro diario representa una incorrección material en los estados financieros debida a fraude, esto puede darse cambiando los importes que se traspasan automáticamente al libro mayor o al sistema de información financiera. 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Frente a eso se pueden implementar procesos y controles automatizados para reducir el riesgo de error involuntario, sin embargo no se puede evitar el riesgo de que las personas puedan eludir, indebidamente, dichos procesos automatizados.</a:t>
            </a:r>
          </a:p>
        </p:txBody>
      </p:sp>
      <p:sp>
        <p:nvSpPr>
          <p:cNvPr id="9" name="Botón de acción: ir a inicio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7656EE0-6BE6-AADC-D572-4DFDFE4AB434}"/>
              </a:ext>
            </a:extLst>
          </p:cNvPr>
          <p:cNvSpPr/>
          <p:nvPr/>
        </p:nvSpPr>
        <p:spPr>
          <a:xfrm>
            <a:off x="1114673" y="6155805"/>
            <a:ext cx="685800" cy="5842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DD34F0-8B89-0EBC-8F5F-28821734E442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468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379257"/>
            <a:ext cx="8574157" cy="56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 la evidencia de auditoría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569843" y="1698556"/>
            <a:ext cx="8008100" cy="273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NIA 330 requiere que el auditor evalúe si las valoraciones del riesgo de incorrección material en las afirmaciones siguen siendo adecuadas, esto con base en: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endParaRPr lang="es-MX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procedimientos de auditoría aplicados 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Evidencia de auditoría obtenida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0D40C0-A5FE-435F-3DA1-3E25790E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02" y="-252258"/>
            <a:ext cx="1804490" cy="18292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048CC8-ACF5-2CCA-07A6-BF67D3D967E1}"/>
              </a:ext>
            </a:extLst>
          </p:cNvPr>
          <p:cNvSpPr txBox="1"/>
          <p:nvPr/>
        </p:nvSpPr>
        <p:spPr>
          <a:xfrm>
            <a:off x="159657" y="4673935"/>
            <a:ext cx="8008100" cy="158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555" marR="75565" lvl="1">
              <a:lnSpc>
                <a:spcPct val="103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determinación de las tendencias y relaciones concretas que pueden indicar la existencia de un riesgo de incorrección material debida a fraude requiere la aplicación del juicio profesional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C148AE-034B-6B54-4D38-2D14F9172BDA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4246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379257"/>
            <a:ext cx="8574157" cy="56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 la evidencia de auditoría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569843" y="1884049"/>
            <a:ext cx="8008100" cy="404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36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</a:t>
            </a:r>
            <a:r>
              <a:rPr lang="es-MX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</a:t>
            </a:r>
            <a:r>
              <a:rPr lang="es-MX" sz="36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principalmente una cuestión </a:t>
            </a:r>
            <a:r>
              <a:rPr lang="es-MX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cualitativa</a:t>
            </a:r>
            <a:r>
              <a:rPr lang="es-MX" sz="36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se basa en el </a:t>
            </a:r>
            <a:r>
              <a:rPr lang="es-MX" sz="3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juicio del auditor.</a:t>
            </a:r>
            <a:r>
              <a:rPr lang="es-MX" sz="36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endParaRPr lang="es-MX" sz="3600" kern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3600" kern="1800" dirty="0">
                <a:latin typeface="Arial" panose="020B0604020202020204" pitchFamily="34" charset="0"/>
                <a:cs typeface="Arial" panose="020B0604020202020204" pitchFamily="34" charset="0"/>
              </a:rPr>
              <a:t>Las implicaciones del fraude identificado </a:t>
            </a:r>
            <a:r>
              <a:rPr lang="es-MX" sz="3600" b="1" kern="1800" dirty="0">
                <a:latin typeface="Arial" panose="020B0604020202020204" pitchFamily="34" charset="0"/>
                <a:cs typeface="Arial" panose="020B0604020202020204" pitchFamily="34" charset="0"/>
              </a:rPr>
              <a:t>dependen de las circunstancias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0D40C0-A5FE-435F-3DA1-3E25790E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02" y="-252258"/>
            <a:ext cx="1804490" cy="18292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5B326F7-9405-D3B2-F25B-B3FC6B59F752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" name="Botón de acción: ir a inicio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73BD4C6-7D37-A232-EE7C-4BACBEAE0F49}"/>
              </a:ext>
            </a:extLst>
          </p:cNvPr>
          <p:cNvSpPr/>
          <p:nvPr/>
        </p:nvSpPr>
        <p:spPr>
          <a:xfrm>
            <a:off x="139699" y="6197600"/>
            <a:ext cx="702129" cy="5715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23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97AF744-2AA7-F550-9CE5-0662F3687F79}"/>
              </a:ext>
            </a:extLst>
          </p:cNvPr>
          <p:cNvSpPr/>
          <p:nvPr/>
        </p:nvSpPr>
        <p:spPr>
          <a:xfrm>
            <a:off x="3145815" y="2711961"/>
            <a:ext cx="2913586" cy="3382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3EAAB2D-2B31-5FA1-0BAF-D8038C8709DB}"/>
              </a:ext>
            </a:extLst>
          </p:cNvPr>
          <p:cNvSpPr/>
          <p:nvPr/>
        </p:nvSpPr>
        <p:spPr>
          <a:xfrm>
            <a:off x="6059401" y="2711961"/>
            <a:ext cx="2913586" cy="33826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89D248B-A6E3-E01D-70DC-DF13840EB310}"/>
              </a:ext>
            </a:extLst>
          </p:cNvPr>
          <p:cNvSpPr/>
          <p:nvPr/>
        </p:nvSpPr>
        <p:spPr>
          <a:xfrm>
            <a:off x="232229" y="2711961"/>
            <a:ext cx="2913586" cy="33826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47024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Imposibilidad del auditor para continuar con el encargo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569843" y="1464971"/>
            <a:ext cx="8008100" cy="102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SITUACIONES EXCEPCIONALES QUE PUEDEN SURGIR Y CUESTIONAR LA CAPACIDAD DEL AUDITOR PARA SEGUIR REALIZANDO LA AUDITORÍA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0D40C0-A5FE-435F-3DA1-3E25790E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02" y="-252258"/>
            <a:ext cx="1804490" cy="18292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9020C2-E958-BF67-1057-C7DC9881F59F}"/>
              </a:ext>
            </a:extLst>
          </p:cNvPr>
          <p:cNvSpPr txBox="1"/>
          <p:nvPr/>
        </p:nvSpPr>
        <p:spPr>
          <a:xfrm>
            <a:off x="97816" y="3045599"/>
            <a:ext cx="2913586" cy="260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entidad no adopta las medidas adecuadas con respecto al fraude que el auditor considera necesarias en esas circunstancias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B40673-407B-FE6D-5E97-CEEBBB17E4BA}"/>
              </a:ext>
            </a:extLst>
          </p:cNvPr>
          <p:cNvSpPr txBox="1"/>
          <p:nvPr/>
        </p:nvSpPr>
        <p:spPr>
          <a:xfrm>
            <a:off x="3011402" y="2965656"/>
            <a:ext cx="2913586" cy="260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consideración por parte del auditor indican la existencia de un riesgo significativo de fraude que resulte material y generalizado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0F02F-B83F-0070-C2A7-A8A512EBD6C3}"/>
              </a:ext>
            </a:extLst>
          </p:cNvPr>
          <p:cNvSpPr txBox="1"/>
          <p:nvPr/>
        </p:nvSpPr>
        <p:spPr>
          <a:xfrm>
            <a:off x="5790575" y="2965656"/>
            <a:ext cx="3047999" cy="292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auditor tiene reservas significativas acerca de la competencia o la integridad de la dirección o de los responsables del gobierno de la entidad.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6B65997-EFCC-EE9D-1216-91EA6C932EEB}"/>
              </a:ext>
            </a:extLst>
          </p:cNvPr>
          <p:cNvSpPr/>
          <p:nvPr/>
        </p:nvSpPr>
        <p:spPr>
          <a:xfrm>
            <a:off x="374918" y="39832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75414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47024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Imposibilidad del auditor para continuar con el encargo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0D40C0-A5FE-435F-3DA1-3E25790E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02" y="-252258"/>
            <a:ext cx="1804490" cy="18292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59717F-7CB9-3B68-7069-A8FC63EFB431}"/>
              </a:ext>
            </a:extLst>
          </p:cNvPr>
          <p:cNvSpPr txBox="1"/>
          <p:nvPr/>
        </p:nvSpPr>
        <p:spPr>
          <a:xfrm>
            <a:off x="355600" y="1976233"/>
            <a:ext cx="8432800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auditor tiene </a:t>
            </a: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responsabilidades profesionales y legales </a:t>
            </a:r>
            <a:r>
              <a:rPr lang="es-MX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dichas circunstancias, y estas responsabilidades </a:t>
            </a: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varían según el país.</a:t>
            </a:r>
            <a:r>
              <a:rPr lang="es-MX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F8A3C9-4862-6A6F-8483-9B7D4BC18DFC}"/>
              </a:ext>
            </a:extLst>
          </p:cNvPr>
          <p:cNvSpPr txBox="1"/>
          <p:nvPr/>
        </p:nvSpPr>
        <p:spPr>
          <a:xfrm>
            <a:off x="355600" y="4443660"/>
            <a:ext cx="8432800" cy="158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puede estar autorizado, u obligado, a efectuar una declaración o a informar a la persona o personas que realizaron su nombramiento o, en algunos casos, a las autoridades reguladoras correspondientes.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D27726-4FB4-336C-F31E-6B0DA5EA993A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248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E6B1637C-81C8-DC7F-6A4E-950048A678F6}"/>
              </a:ext>
            </a:extLst>
          </p:cNvPr>
          <p:cNvSpPr/>
          <p:nvPr/>
        </p:nvSpPr>
        <p:spPr>
          <a:xfrm>
            <a:off x="1086678" y="1974575"/>
            <a:ext cx="2090528" cy="3180522"/>
          </a:xfrm>
          <a:custGeom>
            <a:avLst/>
            <a:gdLst>
              <a:gd name="connsiteX0" fmla="*/ 0 w 2888974"/>
              <a:gd name="connsiteY0" fmla="*/ 0 h 3180522"/>
              <a:gd name="connsiteX1" fmla="*/ 1444487 w 2888974"/>
              <a:gd name="connsiteY1" fmla="*/ 0 h 3180522"/>
              <a:gd name="connsiteX2" fmla="*/ 2888974 w 2888974"/>
              <a:gd name="connsiteY2" fmla="*/ 1590261 h 3180522"/>
              <a:gd name="connsiteX3" fmla="*/ 1444487 w 2888974"/>
              <a:gd name="connsiteY3" fmla="*/ 3180522 h 3180522"/>
              <a:gd name="connsiteX4" fmla="*/ 0 w 2888974"/>
              <a:gd name="connsiteY4" fmla="*/ 3180522 h 3180522"/>
              <a:gd name="connsiteX5" fmla="*/ 0 w 2888974"/>
              <a:gd name="connsiteY5" fmla="*/ 0 h 3180522"/>
              <a:gd name="connsiteX0" fmla="*/ 0 w 2133600"/>
              <a:gd name="connsiteY0" fmla="*/ 0 h 3180522"/>
              <a:gd name="connsiteX1" fmla="*/ 1444487 w 2133600"/>
              <a:gd name="connsiteY1" fmla="*/ 0 h 3180522"/>
              <a:gd name="connsiteX2" fmla="*/ 2133600 w 2133600"/>
              <a:gd name="connsiteY2" fmla="*/ 1656522 h 3180522"/>
              <a:gd name="connsiteX3" fmla="*/ 1444487 w 2133600"/>
              <a:gd name="connsiteY3" fmla="*/ 3180522 h 3180522"/>
              <a:gd name="connsiteX4" fmla="*/ 0 w 2133600"/>
              <a:gd name="connsiteY4" fmla="*/ 3180522 h 3180522"/>
              <a:gd name="connsiteX5" fmla="*/ 0 w 2133600"/>
              <a:gd name="connsiteY5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3180522">
                <a:moveTo>
                  <a:pt x="0" y="0"/>
                </a:moveTo>
                <a:lnTo>
                  <a:pt x="1444487" y="0"/>
                </a:lnTo>
                <a:lnTo>
                  <a:pt x="2133600" y="1656522"/>
                </a:lnTo>
                <a:lnTo>
                  <a:pt x="1444487" y="3180522"/>
                </a:lnTo>
                <a:lnTo>
                  <a:pt x="0" y="31805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1DE244A2-5C12-46E9-DC6E-1CECACC3B4A6}"/>
              </a:ext>
            </a:extLst>
          </p:cNvPr>
          <p:cNvSpPr/>
          <p:nvPr/>
        </p:nvSpPr>
        <p:spPr>
          <a:xfrm>
            <a:off x="3578090" y="1974575"/>
            <a:ext cx="2388706" cy="3180522"/>
          </a:xfrm>
          <a:custGeom>
            <a:avLst/>
            <a:gdLst>
              <a:gd name="connsiteX0" fmla="*/ 0 w 2888974"/>
              <a:gd name="connsiteY0" fmla="*/ 0 h 3180522"/>
              <a:gd name="connsiteX1" fmla="*/ 1444487 w 2888974"/>
              <a:gd name="connsiteY1" fmla="*/ 0 h 3180522"/>
              <a:gd name="connsiteX2" fmla="*/ 2888974 w 2888974"/>
              <a:gd name="connsiteY2" fmla="*/ 1590261 h 3180522"/>
              <a:gd name="connsiteX3" fmla="*/ 1444487 w 2888974"/>
              <a:gd name="connsiteY3" fmla="*/ 3180522 h 3180522"/>
              <a:gd name="connsiteX4" fmla="*/ 0 w 2888974"/>
              <a:gd name="connsiteY4" fmla="*/ 3180522 h 3180522"/>
              <a:gd name="connsiteX5" fmla="*/ 0 w 2888974"/>
              <a:gd name="connsiteY5" fmla="*/ 0 h 3180522"/>
              <a:gd name="connsiteX0" fmla="*/ 0 w 2133600"/>
              <a:gd name="connsiteY0" fmla="*/ 0 h 3180522"/>
              <a:gd name="connsiteX1" fmla="*/ 1444487 w 2133600"/>
              <a:gd name="connsiteY1" fmla="*/ 0 h 3180522"/>
              <a:gd name="connsiteX2" fmla="*/ 2133600 w 2133600"/>
              <a:gd name="connsiteY2" fmla="*/ 1656522 h 3180522"/>
              <a:gd name="connsiteX3" fmla="*/ 1444487 w 2133600"/>
              <a:gd name="connsiteY3" fmla="*/ 3180522 h 3180522"/>
              <a:gd name="connsiteX4" fmla="*/ 0 w 2133600"/>
              <a:gd name="connsiteY4" fmla="*/ 3180522 h 3180522"/>
              <a:gd name="connsiteX5" fmla="*/ 0 w 2133600"/>
              <a:gd name="connsiteY5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3180522">
                <a:moveTo>
                  <a:pt x="0" y="0"/>
                </a:moveTo>
                <a:lnTo>
                  <a:pt x="1444487" y="0"/>
                </a:lnTo>
                <a:lnTo>
                  <a:pt x="2133600" y="1656522"/>
                </a:lnTo>
                <a:lnTo>
                  <a:pt x="1444487" y="3180522"/>
                </a:lnTo>
                <a:lnTo>
                  <a:pt x="0" y="31805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pentágono 2">
            <a:extLst>
              <a:ext uri="{FF2B5EF4-FFF2-40B4-BE49-F238E27FC236}">
                <a16:creationId xmlns:a16="http://schemas.microsoft.com/office/drawing/2014/main" id="{4AE1E1DF-3D42-BA86-8ED1-ABB67165FE5A}"/>
              </a:ext>
            </a:extLst>
          </p:cNvPr>
          <p:cNvSpPr/>
          <p:nvPr/>
        </p:nvSpPr>
        <p:spPr>
          <a:xfrm>
            <a:off x="6175512" y="1974575"/>
            <a:ext cx="2348948" cy="3180522"/>
          </a:xfrm>
          <a:custGeom>
            <a:avLst/>
            <a:gdLst>
              <a:gd name="connsiteX0" fmla="*/ 0 w 2888974"/>
              <a:gd name="connsiteY0" fmla="*/ 0 h 3180522"/>
              <a:gd name="connsiteX1" fmla="*/ 1444487 w 2888974"/>
              <a:gd name="connsiteY1" fmla="*/ 0 h 3180522"/>
              <a:gd name="connsiteX2" fmla="*/ 2888974 w 2888974"/>
              <a:gd name="connsiteY2" fmla="*/ 1590261 h 3180522"/>
              <a:gd name="connsiteX3" fmla="*/ 1444487 w 2888974"/>
              <a:gd name="connsiteY3" fmla="*/ 3180522 h 3180522"/>
              <a:gd name="connsiteX4" fmla="*/ 0 w 2888974"/>
              <a:gd name="connsiteY4" fmla="*/ 3180522 h 3180522"/>
              <a:gd name="connsiteX5" fmla="*/ 0 w 2888974"/>
              <a:gd name="connsiteY5" fmla="*/ 0 h 3180522"/>
              <a:gd name="connsiteX0" fmla="*/ 0 w 2133600"/>
              <a:gd name="connsiteY0" fmla="*/ 0 h 3180522"/>
              <a:gd name="connsiteX1" fmla="*/ 1444487 w 2133600"/>
              <a:gd name="connsiteY1" fmla="*/ 0 h 3180522"/>
              <a:gd name="connsiteX2" fmla="*/ 2133600 w 2133600"/>
              <a:gd name="connsiteY2" fmla="*/ 1656522 h 3180522"/>
              <a:gd name="connsiteX3" fmla="*/ 1444487 w 2133600"/>
              <a:gd name="connsiteY3" fmla="*/ 3180522 h 3180522"/>
              <a:gd name="connsiteX4" fmla="*/ 0 w 2133600"/>
              <a:gd name="connsiteY4" fmla="*/ 3180522 h 3180522"/>
              <a:gd name="connsiteX5" fmla="*/ 0 w 2133600"/>
              <a:gd name="connsiteY5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3180522">
                <a:moveTo>
                  <a:pt x="0" y="0"/>
                </a:moveTo>
                <a:lnTo>
                  <a:pt x="1444487" y="0"/>
                </a:lnTo>
                <a:lnTo>
                  <a:pt x="2133600" y="1656522"/>
                </a:lnTo>
                <a:lnTo>
                  <a:pt x="1444487" y="3180522"/>
                </a:lnTo>
                <a:lnTo>
                  <a:pt x="0" y="31805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B7DC06-372F-AE27-7F66-C987CE386B3C}"/>
              </a:ext>
            </a:extLst>
          </p:cNvPr>
          <p:cNvSpPr txBox="1"/>
          <p:nvPr/>
        </p:nvSpPr>
        <p:spPr>
          <a:xfrm>
            <a:off x="950842" y="503850"/>
            <a:ext cx="7573618" cy="184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Tres condiciones 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que, generalmente,</a:t>
            </a:r>
            <a:r>
              <a:rPr lang="es-ES" sz="2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están</a:t>
            </a:r>
            <a:r>
              <a:rPr lang="es-ES" sz="2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presentes cuando</a:t>
            </a:r>
            <a:r>
              <a:rPr lang="es-ES" sz="2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 </a:t>
            </a:r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fraude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AFEC11-6F6A-4A34-4512-279861C4B41D}"/>
              </a:ext>
            </a:extLst>
          </p:cNvPr>
          <p:cNvSpPr txBox="1"/>
          <p:nvPr/>
        </p:nvSpPr>
        <p:spPr>
          <a:xfrm>
            <a:off x="778570" y="2950685"/>
            <a:ext cx="2120350" cy="102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incentivo o elemento de presión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75F993-0502-8E81-E668-2A97B5460722}"/>
              </a:ext>
            </a:extLst>
          </p:cNvPr>
          <p:cNvSpPr txBox="1"/>
          <p:nvPr/>
        </p:nvSpPr>
        <p:spPr>
          <a:xfrm>
            <a:off x="3177206" y="2736564"/>
            <a:ext cx="2534484" cy="16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visualización de una oportunidad para cometer fraude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A12E8C-038B-7F31-FBA9-3FC9F3194764}"/>
              </a:ext>
            </a:extLst>
          </p:cNvPr>
          <p:cNvSpPr txBox="1"/>
          <p:nvPr/>
        </p:nvSpPr>
        <p:spPr>
          <a:xfrm>
            <a:off x="5711690" y="2736564"/>
            <a:ext cx="2534484" cy="13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capacidad de racionalizar la acción fraudulenta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4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147024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Imposibilidad del auditor para continuar con el encargo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0D40C0-A5FE-435F-3DA1-3E25790E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02" y="-252258"/>
            <a:ext cx="1804490" cy="18292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59717F-7CB9-3B68-7069-A8FC63EFB431}"/>
              </a:ext>
            </a:extLst>
          </p:cNvPr>
          <p:cNvSpPr txBox="1"/>
          <p:nvPr/>
        </p:nvSpPr>
        <p:spPr>
          <a:xfrm>
            <a:off x="355600" y="1976233"/>
            <a:ext cx="8432800" cy="15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muchos casos, en el sector público, el auditor puede no tener la opción de renunciar al encargo. </a:t>
            </a:r>
          </a:p>
        </p:txBody>
      </p:sp>
      <p:sp>
        <p:nvSpPr>
          <p:cNvPr id="5" name="Botón de acción: ir a inicio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912350A-97EE-B98B-3B5C-D87D40AE4258}"/>
              </a:ext>
            </a:extLst>
          </p:cNvPr>
          <p:cNvSpPr/>
          <p:nvPr/>
        </p:nvSpPr>
        <p:spPr>
          <a:xfrm>
            <a:off x="139699" y="6197600"/>
            <a:ext cx="702129" cy="5715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558FB65-51EB-1C62-D660-A553F4F6653D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03996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EA3178-BEFF-3175-954E-F8C1FD99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7" y="-178209"/>
            <a:ext cx="1643267" cy="16657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6057" y="267804"/>
            <a:ext cx="7853187" cy="56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Manifestaciones escritas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566057" y="1196988"/>
            <a:ext cx="8229600" cy="501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Debido a la naturaleza del fraude y sus dificultades, es necesario que el auditor obtenga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manifestaciones escritas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dirección y, cuando proceda, de los responsables del gobierno de la entidad. En dichas manifestaciones se debe confirmar que se ha revelado: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de la valoración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realizada por la dirección del riesgo de que los estados financieros puedan contener una incorrección material debida a fraude; y</a:t>
            </a:r>
          </a:p>
          <a:p>
            <a:pPr marL="1227455" marR="75565" lvl="1" indent="-342900">
              <a:lnSpc>
                <a:spcPct val="103000"/>
              </a:lnSpc>
              <a:buFont typeface="Wingdings" panose="05000000000000000000" pitchFamily="2" charset="2"/>
              <a:buChar char="v"/>
            </a:pP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conocimiento de cualquier fraude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indicios de fraude o denuncia de fraude, que afecten a la entidad.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ir a inicio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9792D42-98F6-3F9A-F382-467B9DD03BBA}"/>
              </a:ext>
            </a:extLst>
          </p:cNvPr>
          <p:cNvSpPr/>
          <p:nvPr/>
        </p:nvSpPr>
        <p:spPr>
          <a:xfrm>
            <a:off x="139699" y="6197600"/>
            <a:ext cx="702129" cy="5715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E6CECD-4C4A-7472-4C5D-B4B0D4E3384D}"/>
              </a:ext>
            </a:extLst>
          </p:cNvPr>
          <p:cNvSpPr/>
          <p:nvPr/>
        </p:nvSpPr>
        <p:spPr>
          <a:xfrm>
            <a:off x="374918" y="383808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05862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3" y="292164"/>
            <a:ext cx="857415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Comunicaciones a la dirección y a los responsables del gobierno de la entidad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569843" y="1698556"/>
            <a:ext cx="8008100" cy="425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el auditor obtiene evidencia de que existe o puede existir fraude, es fundamental que dicha evidencia se ponga en conocimiento del nivel adecuado de la dirección a la brevedad posible, ya sea de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 verbal o por escrito.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comunicación se facilita si el auditor y los responsables del gobierno de la entidad llegan a un común acuerdo  sobre la naturaleza y el alcance de las comunicaciones del auditor en una fase temprana de la auditoría.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11805-B373-4EB4-AF55-0FE9D591F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7" y="-178209"/>
            <a:ext cx="1643267" cy="1665777"/>
          </a:xfrm>
          <a:prstGeom prst="rect">
            <a:avLst/>
          </a:prstGeom>
        </p:spPr>
      </p:pic>
      <p:sp>
        <p:nvSpPr>
          <p:cNvPr id="5" name="Botón de acción: ir a inicio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DE6655E-5065-2CF5-CA05-4E3291784CFC}"/>
              </a:ext>
            </a:extLst>
          </p:cNvPr>
          <p:cNvSpPr/>
          <p:nvPr/>
        </p:nvSpPr>
        <p:spPr>
          <a:xfrm>
            <a:off x="139699" y="6197600"/>
            <a:ext cx="702129" cy="5715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B9BDC4-F48B-F66F-35BE-8D773C491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9" y="-385778"/>
            <a:ext cx="1848032" cy="187334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D98C145-1C5B-2158-7F82-41EF0D459952}"/>
              </a:ext>
            </a:extLst>
          </p:cNvPr>
          <p:cNvSpPr/>
          <p:nvPr/>
        </p:nvSpPr>
        <p:spPr>
          <a:xfrm>
            <a:off x="374918" y="25318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8773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4" y="117055"/>
            <a:ext cx="693088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Comunicaciones a autoridades reguladoras y de supervisión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970467" y="1408136"/>
            <a:ext cx="7203066" cy="311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deber del auditor de preservar 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confidencialidad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información del cliente puede impedir que se informe sobre el fraude a un tercero ajeno a la entidad cliente.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auditor puede considerar apropiado obtener asesoramiento jurídico para determinar la forma de proceder adecuada según las circunstancias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79BDAA5-A221-BF95-61DF-3A669D13F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0" y="-180506"/>
            <a:ext cx="1643268" cy="16657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97FFB45-64D4-1C19-2C54-AB745D9EC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7834" y="4736506"/>
            <a:ext cx="1154793" cy="186966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3EECB38-525E-A2B6-3139-372127CA6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77622">
            <a:off x="5399314" y="5370098"/>
            <a:ext cx="717548" cy="1161744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D57C828-1CFE-FBAE-C2C9-6A37BCCD5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06975">
            <a:off x="7139740" y="5601082"/>
            <a:ext cx="568011" cy="919636"/>
          </a:xfrm>
          <a:prstGeom prst="rect">
            <a:avLst/>
          </a:prstGeom>
        </p:spPr>
      </p:pic>
      <p:sp>
        <p:nvSpPr>
          <p:cNvPr id="13" name="Botón de acción: ir a inicio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A435FCF-13BB-B5E0-5331-CF502F55E53E}"/>
              </a:ext>
            </a:extLst>
          </p:cNvPr>
          <p:cNvSpPr/>
          <p:nvPr/>
        </p:nvSpPr>
        <p:spPr>
          <a:xfrm>
            <a:off x="139699" y="6197600"/>
            <a:ext cx="702129" cy="571500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B84929-A098-DE4D-9E16-085B95731051}"/>
              </a:ext>
            </a:extLst>
          </p:cNvPr>
          <p:cNvSpPr/>
          <p:nvPr/>
        </p:nvSpPr>
        <p:spPr>
          <a:xfrm>
            <a:off x="272325" y="383808"/>
            <a:ext cx="595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3715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669E86-C6A3-A42E-F40E-2F6CE7382127}"/>
              </a:ext>
            </a:extLst>
          </p:cNvPr>
          <p:cNvSpPr txBox="1"/>
          <p:nvPr/>
        </p:nvSpPr>
        <p:spPr>
          <a:xfrm>
            <a:off x="785191" y="536790"/>
            <a:ext cx="7573618" cy="1410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información financiera fraudulenta </a:t>
            </a: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puede lograrse mediante: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61BCF9-218F-9F6F-B9C7-B13D6D9BB609}"/>
              </a:ext>
            </a:extLst>
          </p:cNvPr>
          <p:cNvSpPr txBox="1"/>
          <p:nvPr/>
        </p:nvSpPr>
        <p:spPr>
          <a:xfrm>
            <a:off x="921026" y="1947689"/>
            <a:ext cx="7301948" cy="158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manipulación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falsificación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alteración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los registros contables o de la documentación de soporte a partir de los cuales se preparan los estados financieros.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3E2CF90-0D12-F2F2-2D1C-76D26018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1895" y="3722709"/>
            <a:ext cx="2840209" cy="24496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08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669E86-C6A3-A42E-F40E-2F6CE7382127}"/>
              </a:ext>
            </a:extLst>
          </p:cNvPr>
          <p:cNvSpPr txBox="1"/>
          <p:nvPr/>
        </p:nvSpPr>
        <p:spPr>
          <a:xfrm>
            <a:off x="785191" y="536790"/>
            <a:ext cx="7573618" cy="1410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información financiera fraudulenta </a:t>
            </a: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puede lograrse mediante: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61BCF9-218F-9F6F-B9C7-B13D6D9BB609}"/>
              </a:ext>
            </a:extLst>
          </p:cNvPr>
          <p:cNvSpPr txBox="1"/>
          <p:nvPr/>
        </p:nvSpPr>
        <p:spPr>
          <a:xfrm>
            <a:off x="921026" y="1947689"/>
            <a:ext cx="7301948" cy="120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falseamiento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omisión intencionada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hechos, transacciones u otra información significativa en los estados financieros.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9FDF570-BB00-DC7C-CDFA-D90E0B92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6353" y="3429000"/>
            <a:ext cx="43145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669E86-C6A3-A42E-F40E-2F6CE7382127}"/>
              </a:ext>
            </a:extLst>
          </p:cNvPr>
          <p:cNvSpPr txBox="1"/>
          <p:nvPr/>
        </p:nvSpPr>
        <p:spPr>
          <a:xfrm>
            <a:off x="785191" y="536790"/>
            <a:ext cx="7573618" cy="1410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información financiera fraudulenta </a:t>
            </a: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puede lograrse mediante:</a:t>
            </a:r>
            <a:r>
              <a:rPr lang="es-E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61BCF9-218F-9F6F-B9C7-B13D6D9BB609}"/>
              </a:ext>
            </a:extLst>
          </p:cNvPr>
          <p:cNvSpPr txBox="1"/>
          <p:nvPr/>
        </p:nvSpPr>
        <p:spPr>
          <a:xfrm>
            <a:off x="921026" y="1947689"/>
            <a:ext cx="7301948" cy="158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MX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aplicación intencionadamente errónea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principios contables relativos a cantidades, a la clasificación, a la forma de presentación o la revelación de la información.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D894D5C-BBE6-CF81-932E-FE186B2D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6" y="3701072"/>
            <a:ext cx="3092868" cy="28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8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FC7279-0356-6A24-F80E-A3E597A5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2"/>
            <a:ext cx="9134483" cy="68651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6A599C-9816-A412-5454-10C87F5D8828}"/>
              </a:ext>
            </a:extLst>
          </p:cNvPr>
          <p:cNvSpPr txBox="1"/>
          <p:nvPr/>
        </p:nvSpPr>
        <p:spPr>
          <a:xfrm>
            <a:off x="756553" y="543918"/>
            <a:ext cx="78864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Guía</a:t>
            </a:r>
            <a:r>
              <a:rPr lang="es-ES" sz="3200" b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s-ES" sz="3200" b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aplicación de la Norma Internacional de Auditoría 240</a:t>
            </a:r>
            <a:r>
              <a:rPr lang="es-ES" sz="3200" b="1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CEE11F-7830-DB73-FA0B-A1EED4B04D75}"/>
              </a:ext>
            </a:extLst>
          </p:cNvPr>
          <p:cNvSpPr txBox="1"/>
          <p:nvPr/>
        </p:nvSpPr>
        <p:spPr>
          <a:xfrm>
            <a:off x="0" y="2366376"/>
            <a:ext cx="1769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Escepticismo</a:t>
            </a:r>
            <a:r>
              <a:rPr lang="es-ES" sz="1800" spc="1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profesional</a:t>
            </a:r>
            <a:r>
              <a:rPr lang="es-ES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9B14C4-9F17-6F52-DEE5-E432B7DB47F8}"/>
              </a:ext>
            </a:extLst>
          </p:cNvPr>
          <p:cNvSpPr txBox="1"/>
          <p:nvPr/>
        </p:nvSpPr>
        <p:spPr>
          <a:xfrm>
            <a:off x="1179444" y="4473688"/>
            <a:ext cx="2425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Discusión entre los miembros del equipo del  encargo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092432-15E8-37ED-8F33-58BF5BD9B5D5}"/>
              </a:ext>
            </a:extLst>
          </p:cNvPr>
          <p:cNvSpPr txBox="1"/>
          <p:nvPr/>
        </p:nvSpPr>
        <p:spPr>
          <a:xfrm>
            <a:off x="2392018" y="1904711"/>
            <a:ext cx="2776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Procedimientos de valoración del riesgo y actividades relacionadas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A1404-5D54-E3B0-CE19-131F5530E2EB}"/>
              </a:ext>
            </a:extLst>
          </p:cNvPr>
          <p:cNvSpPr txBox="1"/>
          <p:nvPr/>
        </p:nvSpPr>
        <p:spPr>
          <a:xfrm>
            <a:off x="3959086" y="4454673"/>
            <a:ext cx="3004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Identificación y valoración de los riesgos de incorrección material</a:t>
            </a:r>
          </a:p>
          <a:p>
            <a:pPr algn="ctr"/>
            <a:r>
              <a:rPr lang="es-MX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debida a fraude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711B6A-511E-6B97-27A4-9B7178034D52}"/>
              </a:ext>
            </a:extLst>
          </p:cNvPr>
          <p:cNvSpPr txBox="1"/>
          <p:nvPr/>
        </p:nvSpPr>
        <p:spPr>
          <a:xfrm>
            <a:off x="5461552" y="2051346"/>
            <a:ext cx="2768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a los riesgos valorados de incorrección material debida a fraude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FF089D-1F5C-295C-1E3F-9E5BE0AB6D9D}"/>
              </a:ext>
            </a:extLst>
          </p:cNvPr>
          <p:cNvSpPr txBox="1"/>
          <p:nvPr/>
        </p:nvSpPr>
        <p:spPr>
          <a:xfrm>
            <a:off x="7769509" y="4473688"/>
            <a:ext cx="13649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de la evidencia de auditoría </a:t>
            </a:r>
          </a:p>
        </p:txBody>
      </p:sp>
      <p:sp>
        <p:nvSpPr>
          <p:cNvPr id="6" name="Elipse 5">
            <a:hlinkClick r:id="rId3" action="ppaction://hlinksldjump"/>
            <a:extLst>
              <a:ext uri="{FF2B5EF4-FFF2-40B4-BE49-F238E27FC236}">
                <a16:creationId xmlns:a16="http://schemas.microsoft.com/office/drawing/2014/main" id="{19B8FCBC-E03E-9D79-1232-A76BEBC25621}"/>
              </a:ext>
            </a:extLst>
          </p:cNvPr>
          <p:cNvSpPr/>
          <p:nvPr/>
        </p:nvSpPr>
        <p:spPr>
          <a:xfrm>
            <a:off x="609600" y="3176588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hlinkClick r:id="rId4" action="ppaction://hlinksldjump"/>
            <a:extLst>
              <a:ext uri="{FF2B5EF4-FFF2-40B4-BE49-F238E27FC236}">
                <a16:creationId xmlns:a16="http://schemas.microsoft.com/office/drawing/2014/main" id="{691E254D-881C-A04A-B6D9-2D363E865264}"/>
              </a:ext>
            </a:extLst>
          </p:cNvPr>
          <p:cNvSpPr/>
          <p:nvPr/>
        </p:nvSpPr>
        <p:spPr>
          <a:xfrm>
            <a:off x="2152650" y="3933827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hlinkClick r:id="rId5" action="ppaction://hlinksldjump"/>
            <a:extLst>
              <a:ext uri="{FF2B5EF4-FFF2-40B4-BE49-F238E27FC236}">
                <a16:creationId xmlns:a16="http://schemas.microsoft.com/office/drawing/2014/main" id="{0E95DC3E-F17A-F4D6-EA8A-C7EA9B1BA606}"/>
              </a:ext>
            </a:extLst>
          </p:cNvPr>
          <p:cNvSpPr/>
          <p:nvPr/>
        </p:nvSpPr>
        <p:spPr>
          <a:xfrm>
            <a:off x="3681412" y="2922010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hlinkClick r:id="rId6" action="ppaction://hlinksldjump"/>
            <a:extLst>
              <a:ext uri="{FF2B5EF4-FFF2-40B4-BE49-F238E27FC236}">
                <a16:creationId xmlns:a16="http://schemas.microsoft.com/office/drawing/2014/main" id="{CC143CC3-BD7B-E192-900E-AD7D781B1836}"/>
              </a:ext>
            </a:extLst>
          </p:cNvPr>
          <p:cNvSpPr/>
          <p:nvPr/>
        </p:nvSpPr>
        <p:spPr>
          <a:xfrm>
            <a:off x="5219699" y="3908447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>
            <a:hlinkClick r:id="rId7" action="ppaction://hlinksldjump"/>
            <a:extLst>
              <a:ext uri="{FF2B5EF4-FFF2-40B4-BE49-F238E27FC236}">
                <a16:creationId xmlns:a16="http://schemas.microsoft.com/office/drawing/2014/main" id="{95DBA9F1-3BA9-1F36-E3C6-06F143627607}"/>
              </a:ext>
            </a:extLst>
          </p:cNvPr>
          <p:cNvSpPr/>
          <p:nvPr/>
        </p:nvSpPr>
        <p:spPr>
          <a:xfrm>
            <a:off x="6753224" y="2926000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hlinkClick r:id="rId8" action="ppaction://hlinksldjump"/>
            <a:extLst>
              <a:ext uri="{FF2B5EF4-FFF2-40B4-BE49-F238E27FC236}">
                <a16:creationId xmlns:a16="http://schemas.microsoft.com/office/drawing/2014/main" id="{FC24FEF0-B540-860F-3487-3F0B43A23605}"/>
              </a:ext>
            </a:extLst>
          </p:cNvPr>
          <p:cNvSpPr/>
          <p:nvPr/>
        </p:nvSpPr>
        <p:spPr>
          <a:xfrm>
            <a:off x="8287689" y="3652840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2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B3E25D9-FB53-F148-D872-7D920C13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3"/>
            <a:ext cx="9144000" cy="68723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1AF811-9C82-09BB-A51D-FA75DF7CB833}"/>
              </a:ext>
            </a:extLst>
          </p:cNvPr>
          <p:cNvSpPr txBox="1"/>
          <p:nvPr/>
        </p:nvSpPr>
        <p:spPr>
          <a:xfrm>
            <a:off x="1139687" y="1976763"/>
            <a:ext cx="2557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Imposibilidad del auditor para continuar con el encargo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B3FD0D-DB58-232C-A297-50198687A363}"/>
              </a:ext>
            </a:extLst>
          </p:cNvPr>
          <p:cNvSpPr txBox="1"/>
          <p:nvPr/>
        </p:nvSpPr>
        <p:spPr>
          <a:xfrm>
            <a:off x="2674048" y="4588192"/>
            <a:ext cx="242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Manifestaciones escritas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B1BC84-2943-3A8E-1BC2-0CA1970D5659}"/>
              </a:ext>
            </a:extLst>
          </p:cNvPr>
          <p:cNvSpPr txBox="1"/>
          <p:nvPr/>
        </p:nvSpPr>
        <p:spPr>
          <a:xfrm>
            <a:off x="3886622" y="1755613"/>
            <a:ext cx="3243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Comunicaciones a la dirección y a los responsables del gobierno de la entidad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1D1E8-9DD8-E220-A572-FDF911E74423}"/>
              </a:ext>
            </a:extLst>
          </p:cNvPr>
          <p:cNvSpPr txBox="1"/>
          <p:nvPr/>
        </p:nvSpPr>
        <p:spPr>
          <a:xfrm>
            <a:off x="5388663" y="4588192"/>
            <a:ext cx="30049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Comunicaciones a las autoridades reguladoras y de supervisión</a:t>
            </a:r>
          </a:p>
        </p:txBody>
      </p:sp>
      <p:sp>
        <p:nvSpPr>
          <p:cNvPr id="8" name="Elipse 7">
            <a:hlinkClick r:id="rId3" action="ppaction://hlinksldjump"/>
            <a:extLst>
              <a:ext uri="{FF2B5EF4-FFF2-40B4-BE49-F238E27FC236}">
                <a16:creationId xmlns:a16="http://schemas.microsoft.com/office/drawing/2014/main" id="{16F8DCDD-B26F-D629-D090-D0ACC2593D41}"/>
              </a:ext>
            </a:extLst>
          </p:cNvPr>
          <p:cNvSpPr/>
          <p:nvPr/>
        </p:nvSpPr>
        <p:spPr>
          <a:xfrm>
            <a:off x="2089909" y="3195638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hlinkClick r:id="rId4" action="ppaction://hlinksldjump"/>
            <a:extLst>
              <a:ext uri="{FF2B5EF4-FFF2-40B4-BE49-F238E27FC236}">
                <a16:creationId xmlns:a16="http://schemas.microsoft.com/office/drawing/2014/main" id="{24D42828-C185-146D-1796-2F20B5AE4469}"/>
              </a:ext>
            </a:extLst>
          </p:cNvPr>
          <p:cNvSpPr/>
          <p:nvPr/>
        </p:nvSpPr>
        <p:spPr>
          <a:xfrm>
            <a:off x="3645659" y="3957908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hlinkClick r:id="rId5" action="ppaction://hlinksldjump"/>
            <a:extLst>
              <a:ext uri="{FF2B5EF4-FFF2-40B4-BE49-F238E27FC236}">
                <a16:creationId xmlns:a16="http://schemas.microsoft.com/office/drawing/2014/main" id="{7AFC1411-F8BF-FB45-E55F-21D11B33103E}"/>
              </a:ext>
            </a:extLst>
          </p:cNvPr>
          <p:cNvSpPr/>
          <p:nvPr/>
        </p:nvSpPr>
        <p:spPr>
          <a:xfrm>
            <a:off x="5179533" y="2924476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hlinkClick r:id="rId6" action="ppaction://hlinksldjump"/>
            <a:extLst>
              <a:ext uri="{FF2B5EF4-FFF2-40B4-BE49-F238E27FC236}">
                <a16:creationId xmlns:a16="http://schemas.microsoft.com/office/drawing/2014/main" id="{F03624EE-4F27-69E6-7E0A-8CBEE09F6A4A}"/>
              </a:ext>
            </a:extLst>
          </p:cNvPr>
          <p:cNvSpPr/>
          <p:nvPr/>
        </p:nvSpPr>
        <p:spPr>
          <a:xfrm>
            <a:off x="6726822" y="3957907"/>
            <a:ext cx="328613" cy="319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3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123C86-1311-C4B7-93C3-C86AB932D0C2}"/>
              </a:ext>
            </a:extLst>
          </p:cNvPr>
          <p:cNvSpPr txBox="1"/>
          <p:nvPr/>
        </p:nvSpPr>
        <p:spPr>
          <a:xfrm>
            <a:off x="569844" y="369293"/>
            <a:ext cx="6930887" cy="56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>
              <a:lnSpc>
                <a:spcPct val="103000"/>
              </a:lnSpc>
              <a:spcAft>
                <a:spcPts val="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ESCEPTICISMO PROFESIONAL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B2B4C1-AE90-A24B-2971-1EB8351A51BE}"/>
              </a:ext>
            </a:extLst>
          </p:cNvPr>
          <p:cNvSpPr txBox="1"/>
          <p:nvPr/>
        </p:nvSpPr>
        <p:spPr>
          <a:xfrm>
            <a:off x="970467" y="1408136"/>
            <a:ext cx="7203066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 mantenerse a través del cuestionamiento continuo sobre la </a:t>
            </a:r>
            <a:r>
              <a:rPr lang="es-MX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 y la evidencia </a:t>
            </a:r>
            <a:r>
              <a:rPr lang="es-MX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obtenidas durante la auditoría.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Tomando en cuenta la fiabilidad de estas y los controles ejercidos sobre su preparación y mantenimiento.</a:t>
            </a:r>
          </a:p>
          <a:p>
            <a:pPr marL="427355" marR="75565" algn="ctr">
              <a:lnSpc>
                <a:spcPct val="103000"/>
              </a:lnSpc>
              <a:spcAft>
                <a:spcPts val="0"/>
              </a:spcAft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79BDAA5-A221-BF95-61DF-3A669D13F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0" y="-180506"/>
            <a:ext cx="1643268" cy="16657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920F717-1431-E4DA-360F-7EEF16CBD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2795" y="3936330"/>
            <a:ext cx="2090738" cy="23894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5F06D3-4B4F-494A-259F-E03BE9F09071}"/>
              </a:ext>
            </a:extLst>
          </p:cNvPr>
          <p:cNvSpPr/>
          <p:nvPr/>
        </p:nvSpPr>
        <p:spPr>
          <a:xfrm>
            <a:off x="374918" y="369293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4054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2223</Words>
  <Application>Microsoft Office PowerPoint</Application>
  <PresentationFormat>Presentación en pantalla (4:3)</PresentationFormat>
  <Paragraphs>199</Paragraphs>
  <Slides>33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NORMA INTERNACIONAL DE AUDITORÍA 240</vt:lpstr>
      <vt:lpstr>FRAUDE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 INTERNACIONAL DE AUDITORÍA 240</dc:title>
  <dc:creator>Elizabeth Lázaro Olea</dc:creator>
  <cp:lastModifiedBy>Elizabeth Lázaro Olea</cp:lastModifiedBy>
  <cp:revision>9</cp:revision>
  <dcterms:created xsi:type="dcterms:W3CDTF">2022-06-20T18:19:13Z</dcterms:created>
  <dcterms:modified xsi:type="dcterms:W3CDTF">2022-06-21T10:51:18Z</dcterms:modified>
</cp:coreProperties>
</file>